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56" r:id="rId3"/>
    <p:sldId id="257" r:id="rId4"/>
    <p:sldId id="272" r:id="rId5"/>
    <p:sldId id="258" r:id="rId6"/>
    <p:sldId id="259" r:id="rId7"/>
    <p:sldId id="261" r:id="rId8"/>
    <p:sldId id="282" r:id="rId9"/>
    <p:sldId id="274" r:id="rId10"/>
    <p:sldId id="273" r:id="rId11"/>
    <p:sldId id="263" r:id="rId12"/>
    <p:sldId id="264" r:id="rId13"/>
    <p:sldId id="278" r:id="rId14"/>
    <p:sldId id="275" r:id="rId15"/>
    <p:sldId id="266" r:id="rId16"/>
    <p:sldId id="268" r:id="rId17"/>
    <p:sldId id="279" r:id="rId18"/>
    <p:sldId id="276" r:id="rId19"/>
    <p:sldId id="269" r:id="rId20"/>
    <p:sldId id="280" r:id="rId21"/>
    <p:sldId id="277" r:id="rId22"/>
    <p:sldId id="271" r:id="rId23"/>
    <p:sldId id="283" r:id="rId24"/>
    <p:sldId id="281" r:id="rId25"/>
    <p:sldId id="288" r:id="rId26"/>
    <p:sldId id="289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129" autoAdjust="0"/>
  </p:normalViewPr>
  <p:slideViewPr>
    <p:cSldViewPr snapToGrid="0" showGuides="1">
      <p:cViewPr>
        <p:scale>
          <a:sx n="70" d="100"/>
          <a:sy n="70" d="100"/>
        </p:scale>
        <p:origin x="-618" y="-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AB650-C3B3-4C8A-B99B-4CCC33F548CA}" type="datetimeFigureOut">
              <a:rPr lang="en-GB" smtClean="0"/>
              <a:t>10/02/2016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CE9D-D61A-483E-9FBE-485C3E74C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1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CE9D-D61A-483E-9FBE-485C3E74CC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2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6E10-25D1-4AA9-9682-2350C1299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9E2C-AA8C-4462-98F6-CB54D8DF5B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1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6E10-25D1-4AA9-9682-2350C1299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9E2C-AA8C-4462-98F6-CB54D8DF5B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6E10-25D1-4AA9-9682-2350C1299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9E2C-AA8C-4462-98F6-CB54D8DF5B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6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22043"/>
            <a:ext cx="7772400" cy="2201134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222043"/>
            <a:ext cx="3200400" cy="2201134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52F718D-E35F-44E5-9428-983B09AE433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900E-B144-4324-990E-39247D5084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4222043"/>
            <a:ext cx="0" cy="220113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985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718D-E35F-44E5-9428-983B09AE433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900E-B144-4324-990E-39247D50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19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718D-E35F-44E5-9428-983B09AE433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900E-B144-4324-990E-39247D5084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21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718D-E35F-44E5-9428-983B09AE433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900E-B144-4324-990E-39247D50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718D-E35F-44E5-9428-983B09AE433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900E-B144-4324-990E-39247D50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4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718D-E35F-44E5-9428-983B09AE433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900E-B144-4324-990E-39247D50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76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718D-E35F-44E5-9428-983B09AE433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900E-B144-4324-990E-39247D50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24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718D-E35F-44E5-9428-983B09AE433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900E-B144-4324-990E-39247D50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2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67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979"/>
            <a:ext cx="10515600" cy="47999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6E10-25D1-4AA9-9682-2350C1299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Sustainable urbanism International, Bangalore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46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718D-E35F-44E5-9428-983B09AE433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900E-B144-4324-990E-39247D5084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674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718D-E35F-44E5-9428-983B09AE433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900E-B144-4324-990E-39247D50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13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718D-E35F-44E5-9428-983B09AE433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900E-B144-4324-990E-39247D5084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42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6E10-25D1-4AA9-9682-2350C1299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9E2C-AA8C-4462-98F6-CB54D8DF5B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0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6E10-25D1-4AA9-9682-2350C1299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9E2C-AA8C-4462-98F6-CB54D8DF5B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1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6E10-25D1-4AA9-9682-2350C1299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9E2C-AA8C-4462-98F6-CB54D8DF5B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3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6E10-25D1-4AA9-9682-2350C1299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9E2C-AA8C-4462-98F6-CB54D8DF5B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5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6E10-25D1-4AA9-9682-2350C1299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9E2C-AA8C-4462-98F6-CB54D8DF5B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0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6E10-25D1-4AA9-9682-2350C1299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9E2C-AA8C-4462-98F6-CB54D8DF5B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3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6E10-25D1-4AA9-9682-2350C1299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9E2C-AA8C-4462-98F6-CB54D8DF5B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3191"/>
            <a:ext cx="10515600" cy="4853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6E10-25D1-4AA9-9682-2350C1299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69E2C-AA8C-4462-98F6-CB54D8DF5B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6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316518"/>
            <a:ext cx="10786871" cy="916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648178"/>
            <a:ext cx="10786872" cy="466118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52F718D-E35F-44E5-9428-983B09AE433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08D900E-B144-4324-990E-39247D5084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84578" y="318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93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441894"/>
            <a:ext cx="7772400" cy="220113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/>
              <a:t>DISASTER RISK REDUCTION INCLUDING CLIMATE CHANGE ADAPTATION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OF GUWAHATI IN CONTEXT OF DYNAMIC GROWTH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5261" y="3532609"/>
            <a:ext cx="3603008" cy="2201134"/>
          </a:xfrm>
        </p:spPr>
        <p:txBody>
          <a:bodyPr/>
          <a:lstStyle/>
          <a:p>
            <a:r>
              <a:rPr lang="en-GB" b="1" dirty="0"/>
              <a:t>Earth Institute, Columbia </a:t>
            </a:r>
            <a:r>
              <a:rPr lang="en-GB" b="1" dirty="0" smtClean="0"/>
              <a:t>University, </a:t>
            </a:r>
            <a:r>
              <a:rPr lang="en-GB" dirty="0"/>
              <a:t>New York </a:t>
            </a:r>
            <a:endParaRPr lang="en-GB" sz="800" dirty="0" smtClean="0"/>
          </a:p>
          <a:p>
            <a:r>
              <a:rPr lang="en-GB" b="1" dirty="0" smtClean="0"/>
              <a:t>Sustainable </a:t>
            </a:r>
            <a:r>
              <a:rPr lang="en-GB" b="1" dirty="0"/>
              <a:t>Urbanism International</a:t>
            </a:r>
            <a:r>
              <a:rPr lang="en-GB" b="1" dirty="0" smtClean="0"/>
              <a:t>, </a:t>
            </a:r>
            <a:r>
              <a:rPr lang="en-GB" dirty="0" smtClean="0"/>
              <a:t>Bangalore</a:t>
            </a:r>
            <a:endParaRPr lang="en-GB" sz="800" dirty="0"/>
          </a:p>
          <a:p>
            <a:r>
              <a:rPr lang="en-GB" b="1" dirty="0" smtClean="0"/>
              <a:t>Indian Institute of Technology,</a:t>
            </a:r>
          </a:p>
          <a:p>
            <a:r>
              <a:rPr lang="en-GB" dirty="0" smtClean="0"/>
              <a:t>New Delhi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59" t="33442" b="4254"/>
          <a:stretch/>
        </p:blipFill>
        <p:spPr>
          <a:xfrm>
            <a:off x="0" y="2"/>
            <a:ext cx="12198219" cy="3174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9093" y="1"/>
            <a:ext cx="1992573" cy="955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February 9, 2016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14283" y="6259286"/>
            <a:ext cx="88355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ASDMA, GOVERNMENT OF ASSAM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2345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Protection of Water </a:t>
            </a:r>
            <a:r>
              <a:rPr lang="en-GB" cap="none" dirty="0"/>
              <a:t>B</a:t>
            </a:r>
            <a:r>
              <a:rPr lang="en-GB" cap="none" dirty="0" smtClean="0"/>
              <a:t>odies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dirty="0">
                <a:latin typeface="Arial Narrow" panose="020B0606020202030204" pitchFamily="34" charset="0"/>
              </a:rPr>
              <a:t>Public </a:t>
            </a:r>
            <a:r>
              <a:rPr lang="en-GB" dirty="0" smtClean="0">
                <a:latin typeface="Arial Narrow" panose="020B0606020202030204" pitchFamily="34" charset="0"/>
              </a:rPr>
              <a:t>Consultations– </a:t>
            </a:r>
            <a:r>
              <a:rPr lang="en-GB" i="1" dirty="0" smtClean="0">
                <a:latin typeface="Arial Narrow" panose="020B0606020202030204" pitchFamily="34" charset="0"/>
              </a:rPr>
              <a:t>‘Campaign to stop Destruction of Guwahati’s Wetlands’</a:t>
            </a:r>
            <a:endParaRPr lang="en-GB" i="1" dirty="0">
              <a:latin typeface="Arial Narrow" panose="020B0606020202030204" pitchFamily="34" charset="0"/>
            </a:endParaRP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Narrow" panose="020B0606020202030204" pitchFamily="34" charset="0"/>
              </a:rPr>
              <a:t>Citizen </a:t>
            </a:r>
            <a:r>
              <a:rPr lang="en-GB" dirty="0">
                <a:latin typeface="Arial Narrow" panose="020B0606020202030204" pitchFamily="34" charset="0"/>
              </a:rPr>
              <a:t>Forums </a:t>
            </a:r>
            <a:r>
              <a:rPr lang="en-GB" dirty="0" smtClean="0">
                <a:latin typeface="Arial Narrow" panose="020B0606020202030204" pitchFamily="34" charset="0"/>
              </a:rPr>
              <a:t>– </a:t>
            </a:r>
            <a:r>
              <a:rPr lang="en-GB" i="1" dirty="0" smtClean="0">
                <a:latin typeface="Arial Narrow" panose="020B0606020202030204" pitchFamily="34" charset="0"/>
              </a:rPr>
              <a:t>‘Monitoring Encroachment Champions’ 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Narrow" panose="020B0606020202030204" pitchFamily="34" charset="0"/>
              </a:rPr>
              <a:t>Formalize </a:t>
            </a:r>
            <a:r>
              <a:rPr lang="en-GB" dirty="0">
                <a:latin typeface="Arial Narrow" panose="020B0606020202030204" pitchFamily="34" charset="0"/>
              </a:rPr>
              <a:t>Rules and Regulations for Existing Acts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dirty="0">
                <a:latin typeface="Arial Narrow" panose="020B0606020202030204" pitchFamily="34" charset="0"/>
              </a:rPr>
              <a:t>Develop detailed maps of </a:t>
            </a:r>
            <a:r>
              <a:rPr lang="en-GB" dirty="0" err="1">
                <a:latin typeface="Arial Narrow" panose="020B0606020202030204" pitchFamily="34" charset="0"/>
              </a:rPr>
              <a:t>Deepor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Beel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Silsako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Beel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Bondjaan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Beel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Borsola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Beel</a:t>
            </a:r>
            <a:r>
              <a:rPr lang="en-GB" dirty="0">
                <a:latin typeface="Arial Narrow" panose="020B0606020202030204" pitchFamily="34" charset="0"/>
              </a:rPr>
              <a:t> and </a:t>
            </a:r>
            <a:r>
              <a:rPr lang="en-GB" dirty="0" err="1">
                <a:latin typeface="Arial Narrow" panose="020B0606020202030204" pitchFamily="34" charset="0"/>
              </a:rPr>
              <a:t>Sarusala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Beel</a:t>
            </a:r>
            <a:endParaRPr lang="en-GB" dirty="0">
              <a:latin typeface="Arial Narrow" panose="020B0606020202030204" pitchFamily="34" charset="0"/>
            </a:endParaRP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dirty="0">
                <a:latin typeface="Arial Narrow" panose="020B0606020202030204" pitchFamily="34" charset="0"/>
              </a:rPr>
              <a:t>Wetlands and Swamps - Integrated Watershed </a:t>
            </a:r>
            <a:r>
              <a:rPr lang="en-GB" dirty="0" smtClean="0">
                <a:latin typeface="Arial Narrow" panose="020B0606020202030204" pitchFamily="34" charset="0"/>
              </a:rPr>
              <a:t>management, from the regional level down</a:t>
            </a:r>
            <a:endParaRPr lang="en-GB" dirty="0">
              <a:latin typeface="Arial Narrow" panose="020B0606020202030204" pitchFamily="34" charset="0"/>
            </a:endParaRP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dirty="0">
                <a:latin typeface="Arial Narrow" panose="020B0606020202030204" pitchFamily="34" charset="0"/>
              </a:rPr>
              <a:t>Systematize settlement and construction in </a:t>
            </a:r>
            <a:r>
              <a:rPr lang="en-GB" dirty="0" smtClean="0">
                <a:latin typeface="Arial Narrow" panose="020B0606020202030204" pitchFamily="34" charset="0"/>
              </a:rPr>
              <a:t>eco­‐</a:t>
            </a:r>
            <a:r>
              <a:rPr lang="en-GB" dirty="0">
                <a:latin typeface="Arial Narrow" panose="020B0606020202030204" pitchFamily="34" charset="0"/>
              </a:rPr>
              <a:t>sensitive </a:t>
            </a:r>
            <a:r>
              <a:rPr lang="en-GB" dirty="0" smtClean="0">
                <a:latin typeface="Arial Narrow" panose="020B0606020202030204" pitchFamily="34" charset="0"/>
              </a:rPr>
              <a:t>zones – </a:t>
            </a:r>
            <a:r>
              <a:rPr lang="en-GB" i="1" dirty="0" smtClean="0">
                <a:latin typeface="Arial Narrow" panose="020B0606020202030204" pitchFamily="34" charset="0"/>
              </a:rPr>
              <a:t>‘How to’ campaign materials on good practices: Terracing and Hill Cutting, Land and Road Development, Building on sloping land</a:t>
            </a:r>
            <a:endParaRPr lang="en-GB" i="1" dirty="0">
              <a:latin typeface="Arial Narrow" panose="020B0606020202030204" pitchFamily="34" charset="0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45286" y="6295571"/>
            <a:ext cx="269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Hills and Water bodies 1/3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984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Forests and Hills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Hills </a:t>
            </a:r>
            <a:r>
              <a:rPr lang="en-US" sz="2400" b="1" dirty="0"/>
              <a:t>and Forests</a:t>
            </a:r>
          </a:p>
          <a:p>
            <a:pPr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Clear definition </a:t>
            </a:r>
            <a:r>
              <a:rPr lang="en-US" sz="2400" dirty="0" smtClean="0">
                <a:latin typeface="Arial Narrow" panose="020B0606020202030204" pitchFamily="34" charset="0"/>
              </a:rPr>
              <a:t>and boundary marking of </a:t>
            </a:r>
            <a:r>
              <a:rPr lang="en-US" sz="2400" dirty="0">
                <a:latin typeface="Arial Narrow" panose="020B0606020202030204" pitchFamily="34" charset="0"/>
              </a:rPr>
              <a:t>hills and forest land</a:t>
            </a:r>
          </a:p>
          <a:p>
            <a:pPr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Removal of unauthorized construction and encroachment</a:t>
            </a:r>
          </a:p>
          <a:p>
            <a:pPr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Building of channels to minimize erosion</a:t>
            </a:r>
          </a:p>
          <a:p>
            <a:pPr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Planting on hillsides</a:t>
            </a:r>
          </a:p>
          <a:p>
            <a:pPr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Reforesting as necessary in forest areas on hills</a:t>
            </a:r>
          </a:p>
          <a:p>
            <a:pPr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Reinforcement and securing of cut surfaces in hills </a:t>
            </a:r>
          </a:p>
          <a:p>
            <a:r>
              <a:rPr lang="en-US" sz="2400" b="1" dirty="0"/>
              <a:t>Housing and Development on Hills</a:t>
            </a:r>
          </a:p>
          <a:p>
            <a:pPr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Relocation of developments on hills as necessary</a:t>
            </a:r>
          </a:p>
          <a:p>
            <a:pPr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Provision of low-income housing in flood and mudslide safe areas</a:t>
            </a:r>
          </a:p>
          <a:p>
            <a:pPr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Building retrofitting and design for disaster resilience (Landslide)</a:t>
            </a:r>
          </a:p>
          <a:p>
            <a:endParaRPr lang="en-US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45286" y="6295571"/>
            <a:ext cx="269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Hills and Water bodies 2/3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398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151672"/>
              </p:ext>
            </p:extLst>
          </p:nvPr>
        </p:nvGraphicFramePr>
        <p:xfrm>
          <a:off x="855496" y="1379697"/>
          <a:ext cx="10787062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3531"/>
                <a:gridCol w="53935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Short 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Term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 Bodies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Campaigns and Citizens Fora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Study development around water bodies and sys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tematize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settlement and construction in eco­‐sensitive zones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 communities through formal consultations</a:t>
                      </a:r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 Bodies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Watershed management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Plans for protecting and  revitalizing waterbodies in GMA</a:t>
                      </a:r>
                    </a:p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Hills and Forests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Clearly define and demarcate hill and forest land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Remove of unauthorized construction and encroachment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Reforesting as necessary in forest areas on hills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Reinforcement and securing of cut surfaces in hills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Hills and Forests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Appropriate hill slope conservation initiatives in identified areas to reduce levels of siltation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Building retrofitting and design for disaster resilience (Landslide)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Building retrofitting and design for disaster resilience (Landslide)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45286" y="6295571"/>
            <a:ext cx="269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Hills and Water bodies 3/3</a:t>
            </a:r>
            <a:endParaRPr lang="en-US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128" y="316518"/>
            <a:ext cx="10786871" cy="916206"/>
          </a:xfrm>
        </p:spPr>
        <p:txBody>
          <a:bodyPr/>
          <a:lstStyle/>
          <a:p>
            <a:r>
              <a:rPr lang="en-GB" cap="none" dirty="0" smtClean="0"/>
              <a:t>Hills and water Bodies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2636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65126"/>
            <a:ext cx="5966564" cy="4040620"/>
          </a:xfrm>
        </p:spPr>
        <p:txBody>
          <a:bodyPr>
            <a:normAutofit/>
          </a:bodyPr>
          <a:lstStyle/>
          <a:p>
            <a:r>
              <a:rPr lang="en-GB" sz="50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NATURAL AND ARTIFICIAL </a:t>
            </a:r>
            <a:r>
              <a:rPr lang="en-GB" sz="5000" cap="all" spc="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DRAINAGE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45549" y="1279239"/>
            <a:ext cx="914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D7D31"/>
                </a:solidFill>
                <a:latin typeface="Impact" panose="020B0806030902050204" pitchFamily="34" charset="0"/>
              </a:rPr>
              <a:t>3</a:t>
            </a:r>
            <a:endParaRPr lang="en-GB" sz="9600" b="1" dirty="0">
              <a:solidFill>
                <a:srgbClr val="ED7D3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Artificial Drainage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125" indent="-365125">
              <a:buFont typeface="Wingdings" panose="05000000000000000000" pitchFamily="2" charset="2"/>
              <a:buChar char="§"/>
            </a:pPr>
            <a:r>
              <a:rPr lang="en-US" b="1" dirty="0">
                <a:latin typeface="Arial Narrow" panose="020B0606020202030204" pitchFamily="34" charset="0"/>
              </a:rPr>
              <a:t>Integrated urban drainage and enhancing performance of existing drainage </a:t>
            </a:r>
            <a:r>
              <a:rPr lang="en-US" b="1" dirty="0" smtClean="0">
                <a:latin typeface="Arial Narrow" panose="020B0606020202030204" pitchFamily="34" charset="0"/>
              </a:rPr>
              <a:t>system</a:t>
            </a:r>
          </a:p>
          <a:p>
            <a:pPr marL="717550" indent="-36512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Develop a “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One Drain Map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” for all of Guwahati’s major and secondary drains,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(over time) tertiary drains – to complement WRD’s ‘Comprehensive plan of natural drainage congestion’</a:t>
            </a:r>
          </a:p>
          <a:p>
            <a:pPr marL="717550" indent="-36512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Identify system wide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defects – regular backflows, geographically specific flooding reasons</a:t>
            </a:r>
          </a:p>
          <a:p>
            <a:pPr marL="717550" indent="-36512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Identify critical systemic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problems such as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size of drains, rerouting of channels, re-levelling of secondary drains relative to primary drains, extensive reinforcing embankment walls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 Narrow" panose="020B0606020202030204" pitchFamily="34" charset="0"/>
              </a:rPr>
              <a:t>Subject </a:t>
            </a:r>
            <a:r>
              <a:rPr lang="en-US" b="1" dirty="0">
                <a:latin typeface="Arial Narrow" panose="020B0606020202030204" pitchFamily="34" charset="0"/>
              </a:rPr>
              <a:t>key assumptions of system‐wide drainage to CC and population growth </a:t>
            </a:r>
            <a:r>
              <a:rPr lang="en-US" b="1" dirty="0" smtClean="0">
                <a:latin typeface="Arial Narrow" panose="020B0606020202030204" pitchFamily="34" charset="0"/>
              </a:rPr>
              <a:t>considerations</a:t>
            </a:r>
            <a:r>
              <a:rPr lang="en-US" dirty="0" smtClean="0">
                <a:latin typeface="Arial Narrow" panose="020B0606020202030204" pitchFamily="34" charset="0"/>
              </a:rPr>
              <a:t> – as input into major infrastructure plan &amp; CMP – towards One Drain Action Plan</a:t>
            </a:r>
            <a:endParaRPr lang="en-US" b="1" dirty="0">
              <a:latin typeface="Arial Narrow" panose="020B0606020202030204" pitchFamily="34" charset="0"/>
            </a:endParaRP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 Narrow" panose="020B0606020202030204" pitchFamily="34" charset="0"/>
              </a:rPr>
              <a:t>Sustainable </a:t>
            </a:r>
            <a:r>
              <a:rPr lang="en-US" b="1" dirty="0">
                <a:latin typeface="Arial Narrow" panose="020B0606020202030204" pitchFamily="34" charset="0"/>
              </a:rPr>
              <a:t>drainage systems </a:t>
            </a:r>
            <a:r>
              <a:rPr lang="en-US" dirty="0">
                <a:latin typeface="Arial Narrow" panose="020B0606020202030204" pitchFamily="34" charset="0"/>
              </a:rPr>
              <a:t>(SuDS) </a:t>
            </a:r>
            <a:r>
              <a:rPr lang="en-US" dirty="0" smtClean="0">
                <a:latin typeface="Arial Narrow" panose="020B0606020202030204" pitchFamily="34" charset="0"/>
              </a:rPr>
              <a:t>drainage </a:t>
            </a:r>
            <a:r>
              <a:rPr lang="en-US" dirty="0">
                <a:latin typeface="Arial Narrow" panose="020B0606020202030204" pitchFamily="34" charset="0"/>
              </a:rPr>
              <a:t>solutions that provide an alternative to the direct </a:t>
            </a:r>
            <a:r>
              <a:rPr lang="en-US" dirty="0" smtClean="0">
                <a:latin typeface="Arial Narrow" panose="020B0606020202030204" pitchFamily="34" charset="0"/>
              </a:rPr>
              <a:t>channeling </a:t>
            </a:r>
            <a:r>
              <a:rPr lang="en-US" dirty="0">
                <a:latin typeface="Arial Narrow" panose="020B0606020202030204" pitchFamily="34" charset="0"/>
              </a:rPr>
              <a:t>of surface water through networks of pipes and sewers </a:t>
            </a:r>
            <a:r>
              <a:rPr lang="en-US" dirty="0" smtClean="0">
                <a:latin typeface="Arial Narrow" panose="020B0606020202030204" pitchFamily="34" charset="0"/>
              </a:rPr>
              <a:t>to reduce pressure </a:t>
            </a:r>
            <a:r>
              <a:rPr lang="en-US" dirty="0">
                <a:latin typeface="Arial Narrow" panose="020B0606020202030204" pitchFamily="34" charset="0"/>
              </a:rPr>
              <a:t>on </a:t>
            </a:r>
            <a:r>
              <a:rPr lang="en-US" dirty="0" smtClean="0">
                <a:latin typeface="Arial Narrow" panose="020B0606020202030204" pitchFamily="34" charset="0"/>
              </a:rPr>
              <a:t>existing </a:t>
            </a:r>
            <a:r>
              <a:rPr lang="en-US" dirty="0">
                <a:latin typeface="Arial Narrow" panose="020B0606020202030204" pitchFamily="34" charset="0"/>
              </a:rPr>
              <a:t>drains especially in event if heavy </a:t>
            </a:r>
            <a:r>
              <a:rPr lang="en-US" dirty="0" smtClean="0">
                <a:latin typeface="Arial Narrow" panose="020B0606020202030204" pitchFamily="34" charset="0"/>
              </a:rPr>
              <a:t>rainfall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– infiltration devices, vegetated surfaces, permeable paving, filter drains, infiltration basins, retention ponds..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5286" y="6295571"/>
            <a:ext cx="325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Natural &amp; Artificial Drainage 1/3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536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Natural Drainage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125"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Installing and cleaning filters and silt traps to drains and streams that pour into bigger streams, lakes, and rivers </a:t>
            </a:r>
          </a:p>
          <a:p>
            <a:pPr marL="365125"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Removal of unauthorized development and encroachment in and around rivers, streams, and waterbodies</a:t>
            </a:r>
          </a:p>
          <a:p>
            <a:pPr marL="365125"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Establishing and securing boundaries and edges. Security is in terms of reinforcement to keep from collapsing and also secured from encroachment and </a:t>
            </a:r>
            <a:r>
              <a:rPr lang="en-US" dirty="0" smtClean="0">
                <a:latin typeface="Arial Narrow" panose="020B0606020202030204" pitchFamily="34" charset="0"/>
              </a:rPr>
              <a:t>infilling</a:t>
            </a:r>
            <a:endParaRPr lang="en-US" dirty="0">
              <a:latin typeface="Arial Narrow" panose="020B0606020202030204" pitchFamily="34" charset="0"/>
            </a:endParaRPr>
          </a:p>
          <a:p>
            <a:pPr marL="365125"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Cleaning and De-siltation</a:t>
            </a:r>
          </a:p>
          <a:p>
            <a:pPr marL="365125"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Removal of excessive plant growth in the lakes and ponds</a:t>
            </a:r>
          </a:p>
          <a:p>
            <a:pPr marL="365125"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Installation of visible water level monitors at regular distances in all rivers, streams, lakes, and ponds</a:t>
            </a:r>
          </a:p>
          <a:p>
            <a:pPr marL="365125"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Modification of rivers and Streams : Increase the flow area, Relief channels</a:t>
            </a:r>
          </a:p>
          <a:p>
            <a:pPr marL="365125"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Flood Defenses: Barrier embankments and flood </a:t>
            </a:r>
            <a:r>
              <a:rPr lang="en-US" dirty="0" smtClean="0">
                <a:latin typeface="Arial Narrow" panose="020B0606020202030204" pitchFamily="34" charset="0"/>
              </a:rPr>
              <a:t>walls</a:t>
            </a:r>
          </a:p>
          <a:p>
            <a:pPr marL="365125"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One Drain Action Plan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45286" y="6295571"/>
            <a:ext cx="325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Natural &amp; Artificial Drainage 2/3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733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551370"/>
              </p:ext>
            </p:extLst>
          </p:nvPr>
        </p:nvGraphicFramePr>
        <p:xfrm>
          <a:off x="1045698" y="1439351"/>
          <a:ext cx="10100604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0302"/>
                <a:gridCol w="50503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Short Term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Long Term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Artificial</a:t>
                      </a:r>
                      <a:r>
                        <a:rPr lang="en-US" sz="2000" b="1" baseline="0" dirty="0" smtClean="0">
                          <a:latin typeface="Arial Narrow" panose="020B0606020202030204" pitchFamily="34" charset="0"/>
                        </a:rPr>
                        <a:t> Drainage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>
                          <a:latin typeface="Arial Narrow" panose="020B0606020202030204" pitchFamily="34" charset="0"/>
                        </a:rPr>
                        <a:t>One Drain Map and One Drain Plan of Action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>
                          <a:latin typeface="Arial Narrow" panose="020B0606020202030204" pitchFamily="34" charset="0"/>
                        </a:rPr>
                        <a:t>System‐wide drainage analysis based on CC and population growth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>
                          <a:latin typeface="Arial Narrow" panose="020B0606020202030204" pitchFamily="34" charset="0"/>
                        </a:rPr>
                        <a:t>Identify system wide defects and critical issues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Artificial</a:t>
                      </a:r>
                      <a:r>
                        <a:rPr lang="en-US" sz="2000" b="1" baseline="0" dirty="0" smtClean="0">
                          <a:latin typeface="Arial Narrow" panose="020B0606020202030204" pitchFamily="34" charset="0"/>
                        </a:rPr>
                        <a:t> Drainage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Integrated drainage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Sustainable drainage systems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Natural Drainage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Securing boundaries and edges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Cleaning and De-siltation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Removal of unauthorized development and encroachment in and around rivers, streams, and waterbodies</a:t>
                      </a:r>
                    </a:p>
                    <a:p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Natural Drainage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Flood Defenses: Barrier embankments and flood walls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Modification of rivers and Streams : Increase the flow area, Relief channels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Integrated Watershed Management</a:t>
                      </a:r>
                    </a:p>
                    <a:p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45286" y="6295571"/>
            <a:ext cx="325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Natural &amp; Artificial Drainage 3/3</a:t>
            </a:r>
            <a:endParaRPr lang="en-US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128" y="316518"/>
            <a:ext cx="10786871" cy="916206"/>
          </a:xfrm>
        </p:spPr>
        <p:txBody>
          <a:bodyPr/>
          <a:lstStyle/>
          <a:p>
            <a:r>
              <a:rPr lang="en-GB" cap="none" dirty="0" smtClean="0"/>
              <a:t>Natural &amp; Artificial Drainage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11264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65126"/>
            <a:ext cx="5966564" cy="4040620"/>
          </a:xfrm>
        </p:spPr>
        <p:txBody>
          <a:bodyPr>
            <a:normAutofit/>
          </a:bodyPr>
          <a:lstStyle/>
          <a:p>
            <a:r>
              <a:rPr lang="en-GB" sz="50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DATA, INFORMATION AND DECISIONS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45549" y="1279239"/>
            <a:ext cx="914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D7D31"/>
                </a:solidFill>
                <a:latin typeface="Impact" panose="020B0806030902050204" pitchFamily="34" charset="0"/>
              </a:rPr>
              <a:t>4</a:t>
            </a:r>
            <a:endParaRPr lang="en-GB" sz="9600" b="1" dirty="0">
              <a:solidFill>
                <a:srgbClr val="ED7D3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16517"/>
            <a:ext cx="10786871" cy="1225625"/>
          </a:xfrm>
        </p:spPr>
        <p:txBody>
          <a:bodyPr>
            <a:normAutofit fontScale="90000"/>
          </a:bodyPr>
          <a:lstStyle/>
          <a:p>
            <a:r>
              <a:rPr lang="en-GB" b="1" cap="none" dirty="0" smtClean="0"/>
              <a:t>Data, Information and Decision Support: </a:t>
            </a:r>
            <a:r>
              <a:rPr lang="en-GB" b="1" cap="none" dirty="0"/>
              <a:t>S</a:t>
            </a:r>
            <a:r>
              <a:rPr lang="en-GB" b="1" cap="none" dirty="0" smtClean="0"/>
              <a:t>ystems are key</a:t>
            </a:r>
            <a:endParaRPr lang="en-GB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125" indent="-365125">
              <a:buFont typeface="Wingdings" panose="05000000000000000000" pitchFamily="2" charset="2"/>
              <a:buChar char="§"/>
            </a:pPr>
            <a:r>
              <a:rPr lang="en-US" b="1" dirty="0">
                <a:latin typeface="Arial Narrow" panose="020B0606020202030204" pitchFamily="34" charset="0"/>
              </a:rPr>
              <a:t>Data management and decision support systems </a:t>
            </a:r>
            <a:r>
              <a:rPr lang="en-US" dirty="0">
                <a:latin typeface="Arial Narrow" panose="020B0606020202030204" pitchFamily="34" charset="0"/>
              </a:rPr>
              <a:t>for collection, analysis and dissemination of critical information to key stakeholders to facilitate improved and informed decision making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Arial Narrow" panose="020B0606020202030204" pitchFamily="34" charset="0"/>
              </a:rPr>
              <a:t>Flood </a:t>
            </a:r>
            <a:r>
              <a:rPr lang="en-GB" b="1" dirty="0">
                <a:latin typeface="Arial Narrow" panose="020B0606020202030204" pitchFamily="34" charset="0"/>
              </a:rPr>
              <a:t>reporting </a:t>
            </a:r>
            <a:r>
              <a:rPr lang="en-GB" b="1" dirty="0" smtClean="0">
                <a:latin typeface="Arial Narrow" panose="020B0606020202030204" pitchFamily="34" charset="0"/>
              </a:rPr>
              <a:t>system </a:t>
            </a:r>
            <a:r>
              <a:rPr lang="en-US" dirty="0" smtClean="0">
                <a:latin typeface="Arial Narrow" panose="020B0606020202030204" pitchFamily="34" charset="0"/>
              </a:rPr>
              <a:t>which will provide key insights into the disaster events and help in deciding short term and long term mitigation measures</a:t>
            </a:r>
            <a:endParaRPr lang="en-GB" dirty="0">
              <a:latin typeface="Arial Narrow" panose="020B0606020202030204" pitchFamily="34" charset="0"/>
            </a:endParaRP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b="1" dirty="0">
                <a:latin typeface="Arial Narrow" panose="020B0606020202030204" pitchFamily="34" charset="0"/>
              </a:rPr>
              <a:t>Urban flood early </a:t>
            </a:r>
            <a:r>
              <a:rPr lang="en-GB" b="1" dirty="0" smtClean="0">
                <a:latin typeface="Arial Narrow" panose="020B0606020202030204" pitchFamily="34" charset="0"/>
              </a:rPr>
              <a:t>warning system </a:t>
            </a:r>
            <a:r>
              <a:rPr lang="en-GB" dirty="0" smtClean="0">
                <a:latin typeface="Arial Narrow" panose="020B0606020202030204" pitchFamily="34" charset="0"/>
              </a:rPr>
              <a:t>would extend flood reporting system to integrated long term forecasts and tools for interdepartmental coordination and implementation.</a:t>
            </a:r>
            <a:endParaRPr lang="en-GB" dirty="0">
              <a:latin typeface="Arial Narrow" panose="020B0606020202030204" pitchFamily="34" charset="0"/>
            </a:endParaRP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US" b="1" dirty="0">
                <a:latin typeface="Arial Narrow" panose="020B0606020202030204" pitchFamily="34" charset="0"/>
              </a:rPr>
              <a:t>Monitoring </a:t>
            </a:r>
            <a:r>
              <a:rPr lang="en-US" dirty="0" smtClean="0">
                <a:latin typeface="Arial Narrow" panose="020B0606020202030204" pitchFamily="34" charset="0"/>
              </a:rPr>
              <a:t>is recommended as part of the decision systems to understand and assess events and related efforts (long and short term) as a learning tool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5286" y="6295571"/>
            <a:ext cx="288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Data to Decision Support 1/2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934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54204"/>
              </p:ext>
            </p:extLst>
          </p:nvPr>
        </p:nvGraphicFramePr>
        <p:xfrm>
          <a:off x="1023938" y="1647825"/>
          <a:ext cx="1006140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702"/>
                <a:gridCol w="50307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Short Term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Long Term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Identify critical data requirements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Develop reporting framework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Systems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and data infrastructure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Flood Reporting System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Data Management and Decision Support Systems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Flood Early Warning System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Audit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and Monitoring Framework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45286" y="6295571"/>
            <a:ext cx="288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Data to Decision Support 2/2</a:t>
            </a:r>
            <a:endParaRPr lang="en-US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128" y="316517"/>
            <a:ext cx="10786871" cy="1225625"/>
          </a:xfrm>
        </p:spPr>
        <p:txBody>
          <a:bodyPr>
            <a:normAutofit fontScale="90000"/>
          </a:bodyPr>
          <a:lstStyle/>
          <a:p>
            <a:r>
              <a:rPr lang="en-GB" b="1" cap="none" dirty="0" smtClean="0"/>
              <a:t>Data, Information and Decision Support</a:t>
            </a:r>
            <a:endParaRPr lang="en-GB" b="1" cap="none" dirty="0"/>
          </a:p>
        </p:txBody>
      </p:sp>
    </p:spTree>
    <p:extLst>
      <p:ext uri="{BB962C8B-B14F-4D97-AF65-F5344CB8AC3E}">
        <p14:creationId xmlns:p14="http://schemas.microsoft.com/office/powerpoint/2010/main" val="39655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Project Recommendations </a:t>
            </a:r>
            <a:r>
              <a:rPr lang="en-US" sz="3100" cap="none" dirty="0" smtClean="0"/>
              <a:t>(Key Areas)</a:t>
            </a:r>
            <a:endParaRPr lang="en-US" sz="31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48178"/>
            <a:ext cx="10786872" cy="3576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1. Urban Planning and Development</a:t>
            </a:r>
          </a:p>
          <a:p>
            <a:pPr marL="0" indent="0">
              <a:buNone/>
            </a:pPr>
            <a:r>
              <a:rPr lang="en-US" sz="2400" b="1" dirty="0" smtClean="0"/>
              <a:t>2. Natural Resources - Hills and Water </a:t>
            </a:r>
            <a:r>
              <a:rPr lang="en-US" sz="2400" b="1" dirty="0"/>
              <a:t>B</a:t>
            </a:r>
            <a:r>
              <a:rPr lang="en-US" sz="2400" b="1" dirty="0" smtClean="0"/>
              <a:t>odies</a:t>
            </a:r>
          </a:p>
          <a:p>
            <a:pPr marL="0" indent="0">
              <a:buNone/>
            </a:pPr>
            <a:r>
              <a:rPr lang="en-US" sz="2400" b="1" dirty="0" smtClean="0"/>
              <a:t>3. Data, Information and Decision Support</a:t>
            </a:r>
          </a:p>
          <a:p>
            <a:pPr marL="0" indent="0">
              <a:buNone/>
            </a:pPr>
            <a:r>
              <a:rPr lang="en-US" sz="2400" b="1" dirty="0" smtClean="0"/>
              <a:t>4. Natural and Artificial Drainage</a:t>
            </a:r>
          </a:p>
          <a:p>
            <a:pPr marL="0" indent="0">
              <a:buNone/>
            </a:pPr>
            <a:r>
              <a:rPr lang="en-US" sz="2400" b="1" dirty="0" smtClean="0"/>
              <a:t>5. Community and Institutions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0857" y="5352141"/>
            <a:ext cx="974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hanging Climate, Dynamic Growth hold the key to Guwahati flood risk</a:t>
            </a:r>
            <a:endParaRPr lang="en-US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65126"/>
            <a:ext cx="5966564" cy="4040620"/>
          </a:xfrm>
        </p:spPr>
        <p:txBody>
          <a:bodyPr>
            <a:normAutofit/>
          </a:bodyPr>
          <a:lstStyle/>
          <a:p>
            <a:r>
              <a:rPr lang="en-GB" sz="50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COMMUNITY AND </a:t>
            </a:r>
            <a:r>
              <a:rPr lang="en-GB" sz="5000" cap="all" spc="1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INSTITUTIOns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45549" y="1279239"/>
            <a:ext cx="914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D7D31"/>
                </a:solidFill>
                <a:latin typeface="Impact" panose="020B0806030902050204" pitchFamily="34" charset="0"/>
              </a:rPr>
              <a:t>5</a:t>
            </a:r>
            <a:endParaRPr lang="en-GB" sz="9600" b="1" dirty="0">
              <a:solidFill>
                <a:srgbClr val="ED7D3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Awareness and Capacity Building: ‘Community’ is key</a:t>
            </a:r>
            <a:endParaRPr lang="en-GB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Disaster risk communication at community level</a:t>
            </a:r>
          </a:p>
          <a:p>
            <a:pPr marL="625475" indent="-1809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 Narrow" panose="020B0606020202030204" pitchFamily="34" charset="0"/>
              </a:rPr>
              <a:t>Awareness building about </a:t>
            </a:r>
            <a:r>
              <a:rPr lang="en-GB" sz="2000" dirty="0" smtClean="0">
                <a:latin typeface="Arial Narrow" panose="020B0606020202030204" pitchFamily="34" charset="0"/>
              </a:rPr>
              <a:t>linkages between solid </a:t>
            </a:r>
            <a:r>
              <a:rPr lang="en-GB" sz="2000" dirty="0">
                <a:latin typeface="Arial Narrow" panose="020B0606020202030204" pitchFamily="34" charset="0"/>
              </a:rPr>
              <a:t>waste, drains and flooding</a:t>
            </a:r>
          </a:p>
          <a:p>
            <a:pPr marL="625475" indent="-1809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 Narrow" panose="020B0606020202030204" pitchFamily="34" charset="0"/>
              </a:rPr>
              <a:t>Awareness building about hills and </a:t>
            </a:r>
            <a:r>
              <a:rPr lang="en-GB" sz="2000" dirty="0" smtClean="0">
                <a:latin typeface="Arial Narrow" panose="020B0606020202030204" pitchFamily="34" charset="0"/>
              </a:rPr>
              <a:t>siltation</a:t>
            </a:r>
          </a:p>
          <a:p>
            <a:pPr marL="625475" indent="-1809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 Narrow" panose="020B0606020202030204" pitchFamily="34" charset="0"/>
              </a:rPr>
              <a:t>Citizen flood reporting system</a:t>
            </a:r>
            <a:endParaRPr lang="en-GB" sz="2000" dirty="0">
              <a:latin typeface="Arial Narrow" panose="020B0606020202030204" pitchFamily="34" charset="0"/>
            </a:endParaRPr>
          </a:p>
          <a:p>
            <a:r>
              <a:rPr lang="en-US" dirty="0" smtClean="0"/>
              <a:t>Institutional Capacity building for all key departments and agencies</a:t>
            </a:r>
          </a:p>
          <a:p>
            <a:r>
              <a:rPr lang="en-US" dirty="0" smtClean="0"/>
              <a:t>Community driven initiatives</a:t>
            </a:r>
          </a:p>
          <a:p>
            <a:pPr marL="625475" lvl="0" indent="-1809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Community level afforestation drives</a:t>
            </a:r>
            <a:endParaRPr lang="en-GB" sz="2000" dirty="0">
              <a:latin typeface="Arial Narrow" panose="020B0606020202030204" pitchFamily="34" charset="0"/>
            </a:endParaRPr>
          </a:p>
          <a:p>
            <a:pPr marL="625475" indent="-1809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 Narrow" panose="020B0606020202030204" pitchFamily="34" charset="0"/>
              </a:rPr>
              <a:t>Community Based Risk Assessment </a:t>
            </a:r>
          </a:p>
          <a:p>
            <a:pPr marL="625475" lvl="0" indent="-1809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Community Based Relief, Rescue and Rehabilitation</a:t>
            </a:r>
            <a:endParaRPr lang="en-GB" sz="2000" dirty="0">
              <a:latin typeface="Arial Narrow" panose="020B0606020202030204" pitchFamily="34" charset="0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45286" y="6295571"/>
            <a:ext cx="313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Communities and Institutions 1/3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69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Institutions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Urban Flood Management cell/nodal </a:t>
            </a:r>
            <a:r>
              <a:rPr lang="en-GB" b="1" dirty="0" smtClean="0"/>
              <a:t>committee: </a:t>
            </a:r>
            <a:r>
              <a:rPr lang="en-GB" dirty="0"/>
              <a:t>Institutional coordination and streamlining is critical. R</a:t>
            </a:r>
            <a:r>
              <a:rPr lang="en-GB" dirty="0" smtClean="0"/>
              <a:t>ecommend </a:t>
            </a:r>
            <a:r>
              <a:rPr lang="en-GB" dirty="0"/>
              <a:t>the establishment of an Urban Flood Management cell/nodal committee within the ASDMA </a:t>
            </a:r>
            <a:r>
              <a:rPr lang="en-GB" dirty="0" smtClean="0"/>
              <a:t>with representatives </a:t>
            </a:r>
            <a:r>
              <a:rPr lang="en-GB" dirty="0"/>
              <a:t>from key departments and agencies as well as expert advisors, chaired by the Chief Secretary.</a:t>
            </a:r>
          </a:p>
          <a:p>
            <a:r>
              <a:rPr lang="en-GB" dirty="0"/>
              <a:t>This cell/nodal </a:t>
            </a:r>
            <a:r>
              <a:rPr lang="en-GB" dirty="0" smtClean="0"/>
              <a:t>committee </a:t>
            </a:r>
            <a:r>
              <a:rPr lang="en-GB" dirty="0"/>
              <a:t>empowered to direct all activities pertaining to flood management and landslides in GMA.</a:t>
            </a:r>
          </a:p>
          <a:p>
            <a:r>
              <a:rPr lang="en-GB" dirty="0"/>
              <a:t>Standardize operating procedures regarding disaster risk prevention, relief and rescue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45286" y="6295571"/>
            <a:ext cx="313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Communities and Institutions 2/3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296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158890"/>
              </p:ext>
            </p:extLst>
          </p:nvPr>
        </p:nvGraphicFramePr>
        <p:xfrm>
          <a:off x="842963" y="1521737"/>
          <a:ext cx="10102542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271"/>
                <a:gridCol w="50512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Short 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Term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Develop citizen flood reporting system </a:t>
                      </a: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Develop communication material and preparedness guides for communities</a:t>
                      </a: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Periodically (Pre-monsoon and post-monsoon) organize stakeholders meeting to review the events, measures and future Actions</a:t>
                      </a: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Capacity building workshop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Urban Flood Management cell/nodal committee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Community driven initiatives for afforestation drive, r</a:t>
                      </a:r>
                      <a:r>
                        <a:rPr lang="en-GB" sz="200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isk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assessment r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elief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rescue and rehabilitation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45286" y="6295571"/>
            <a:ext cx="313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Communities and Institutions 3/3</a:t>
            </a: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24128" y="316518"/>
            <a:ext cx="10786871" cy="916206"/>
          </a:xfrm>
        </p:spPr>
        <p:txBody>
          <a:bodyPr>
            <a:normAutofit/>
          </a:bodyPr>
          <a:lstStyle/>
          <a:p>
            <a:r>
              <a:rPr lang="en-US" sz="4400" cap="none" dirty="0" smtClean="0"/>
              <a:t>Communities and Institutions</a:t>
            </a:r>
            <a:endParaRPr lang="en-GB" sz="4400" b="1" cap="none" dirty="0"/>
          </a:p>
        </p:txBody>
      </p:sp>
    </p:spTree>
    <p:extLst>
      <p:ext uri="{BB962C8B-B14F-4D97-AF65-F5344CB8AC3E}">
        <p14:creationId xmlns:p14="http://schemas.microsoft.com/office/powerpoint/2010/main" val="8618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843" y="3164947"/>
            <a:ext cx="10786871" cy="91620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Project PARTNERSHIP effort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917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Close collaboration with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Assam State Disaster Management Authority</a:t>
            </a:r>
            <a:endParaRPr lang="en-US" dirty="0"/>
          </a:p>
          <a:p>
            <a:r>
              <a:rPr lang="en-US" dirty="0" smtClean="0"/>
              <a:t>District Disaster Management Authority</a:t>
            </a:r>
            <a:endParaRPr lang="en-US" dirty="0"/>
          </a:p>
          <a:p>
            <a:r>
              <a:rPr lang="en-US" dirty="0" smtClean="0"/>
              <a:t>Forest Department</a:t>
            </a:r>
          </a:p>
          <a:p>
            <a:r>
              <a:rPr lang="en-US" dirty="0" smtClean="0"/>
              <a:t>Guwahati Municipal Corporation</a:t>
            </a:r>
          </a:p>
          <a:p>
            <a:r>
              <a:rPr lang="en-US" dirty="0" smtClean="0"/>
              <a:t>Guwahati Metropolitan Development Authority</a:t>
            </a:r>
          </a:p>
          <a:p>
            <a:r>
              <a:rPr lang="en-US" dirty="0"/>
              <a:t>Kamrup Metro DC </a:t>
            </a:r>
            <a:r>
              <a:rPr lang="en-US" dirty="0" smtClean="0"/>
              <a:t>Office</a:t>
            </a:r>
          </a:p>
          <a:p>
            <a:r>
              <a:rPr lang="en-US" dirty="0" smtClean="0"/>
              <a:t>Pubic Works Department</a:t>
            </a:r>
          </a:p>
          <a:p>
            <a:r>
              <a:rPr lang="en-US" dirty="0" smtClean="0"/>
              <a:t>Revenue Department</a:t>
            </a:r>
          </a:p>
          <a:p>
            <a:r>
              <a:rPr lang="en-US" dirty="0" smtClean="0"/>
              <a:t>Water </a:t>
            </a:r>
            <a:r>
              <a:rPr lang="en-US" dirty="0"/>
              <a:t>Resources </a:t>
            </a:r>
            <a:r>
              <a:rPr lang="en-US" dirty="0" smtClean="0"/>
              <a:t>Department</a:t>
            </a:r>
          </a:p>
          <a:p>
            <a:r>
              <a:rPr lang="en-US" dirty="0" smtClean="0"/>
              <a:t>&amp; Anil Nagar, Nabin Nagar, Lachit Nagar, Ganesh Para and </a:t>
            </a:r>
            <a:r>
              <a:rPr lang="en-US" dirty="0" err="1" smtClean="0"/>
              <a:t>Dhiren</a:t>
            </a:r>
            <a:r>
              <a:rPr lang="en-US" dirty="0" smtClean="0"/>
              <a:t> Para Residents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96948"/>
            <a:ext cx="10786871" cy="1308295"/>
          </a:xfrm>
        </p:spPr>
        <p:txBody>
          <a:bodyPr>
            <a:normAutofit/>
          </a:bodyPr>
          <a:lstStyle/>
          <a:p>
            <a:r>
              <a:rPr lang="en-US" sz="3200" cap="none" dirty="0" smtClean="0"/>
              <a:t>Component1: Identification </a:t>
            </a:r>
            <a:r>
              <a:rPr lang="en-US" sz="3200" cap="none" dirty="0"/>
              <a:t>of key features of local climate and its projections for the </a:t>
            </a:r>
            <a:r>
              <a:rPr lang="en-US" sz="3200" cap="none" dirty="0" smtClean="0"/>
              <a:t>GMA</a:t>
            </a:r>
            <a:endParaRPr lang="en-GB" sz="32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44394"/>
            <a:ext cx="10786872" cy="45649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280245"/>
              </p:ext>
            </p:extLst>
          </p:nvPr>
        </p:nvGraphicFramePr>
        <p:xfrm>
          <a:off x="1024128" y="1533379"/>
          <a:ext cx="10525447" cy="339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92"/>
                <a:gridCol w="8554355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Output 1.1: Historical climate data collection and analysis for the GMA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IIT,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Delhi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887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Identify and collect from IMD detailed information on daily weather from GMA weather station</a:t>
                      </a:r>
                    </a:p>
                    <a:p>
                      <a:pPr marL="369887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Define, identify and analyze historical weather characteristics and extremes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Output 1.2: Climate forecast simulations and analysis for GMA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IIT,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Delhi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9887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Validate global and regional climate model simulations for the present day</a:t>
                      </a:r>
                    </a:p>
                    <a:p>
                      <a:pPr marL="369887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30-year time slice future projections</a:t>
                      </a:r>
                    </a:p>
                    <a:p>
                      <a:pPr marL="369887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 and store downscaled climate forecast simulation data on project server</a:t>
                      </a:r>
                    </a:p>
                    <a:p>
                      <a:pPr marL="369887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Examine the characteristics of changes in climate extremes in the meteorological subdivision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1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96948"/>
            <a:ext cx="10786871" cy="1308295"/>
          </a:xfrm>
        </p:spPr>
        <p:txBody>
          <a:bodyPr>
            <a:normAutofit fontScale="90000"/>
          </a:bodyPr>
          <a:lstStyle/>
          <a:p>
            <a:r>
              <a:rPr lang="en-US" sz="3600" cap="none" dirty="0"/>
              <a:t>Component 2: Mapping vulnerabilities to climate extremes, and assessing future risks based on past </a:t>
            </a:r>
            <a:r>
              <a:rPr lang="en-US" sz="3600" cap="none" dirty="0" smtClean="0"/>
              <a:t>trends</a:t>
            </a:r>
            <a:endParaRPr lang="en-GB" sz="36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44394"/>
            <a:ext cx="10786872" cy="45649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111322"/>
              </p:ext>
            </p:extLst>
          </p:nvPr>
        </p:nvGraphicFramePr>
        <p:xfrm>
          <a:off x="1024128" y="1533379"/>
          <a:ext cx="10525447" cy="321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92"/>
                <a:gridCol w="8554355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Output 2.1: Analysis of socioeconomic conditions and growth pattern of the GMA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SUI, Bangalore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887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Collect relevant socioeconomic data of the GMA</a:t>
                      </a:r>
                    </a:p>
                    <a:p>
                      <a:pPr marL="369887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Investigate patterns and drivers of historical development of the GMA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Output 2.2 Assessing risks and vulnerabilities to climate extremes of the GMA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CGSD, Earth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Institute, New York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887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 of tools and methodology for assessing urban climate extremes risk vulnerability</a:t>
                      </a:r>
                    </a:p>
                    <a:p>
                      <a:pPr marL="369887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Map likely (climate extremes-related) flooding scenarios if current patterns of development continue (BAU) in the GMA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SUI, Bangalore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887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 on key flooding events, impacts and reconstruction and rehabilitation efforts over the last 30 years</a:t>
                      </a:r>
                    </a:p>
                    <a:p>
                      <a:pPr marL="369887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Map the changing impacts of climate extreme risks on the iconic cultural heritage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0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96948"/>
            <a:ext cx="10786871" cy="1308295"/>
          </a:xfrm>
        </p:spPr>
        <p:txBody>
          <a:bodyPr>
            <a:normAutofit/>
          </a:bodyPr>
          <a:lstStyle/>
          <a:p>
            <a:r>
              <a:rPr lang="en-US" sz="3200" cap="none" dirty="0"/>
              <a:t>Component 3: Mapping of key stakeholder institutions and their actions in the GMA, identifying key </a:t>
            </a:r>
            <a:r>
              <a:rPr lang="en-US" sz="3200" cap="none" dirty="0" smtClean="0"/>
              <a:t>decisions</a:t>
            </a:r>
            <a:endParaRPr lang="en-GB" sz="32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44394"/>
            <a:ext cx="10786872" cy="45649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65868"/>
              </p:ext>
            </p:extLst>
          </p:nvPr>
        </p:nvGraphicFramePr>
        <p:xfrm>
          <a:off x="1024128" y="1533379"/>
          <a:ext cx="10525447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92"/>
                <a:gridCol w="8554355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Output 3.1: Field study of two neighborhoods in GMA to investigate climate risk management practices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SUI, Bangalore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887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Identify and select two contrasting neighborhoods in the GMA in which to perform a climate extremes risk field study</a:t>
                      </a:r>
                    </a:p>
                    <a:p>
                      <a:pPr marL="369887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Conduct field study (with research and stakeholder engagement) to investigate traditional spatial and cultural practices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Output 3.2 Stakeholder and institutional landscape analysis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SUI, Bangalore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887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Catalogue and map key efforts to plan for and manage climate risks in the GMA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CGSD, Earth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Institute, New York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887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key gaps (e.g. necessary tools, resources, framing) in current planning efforts on adaptation to climate extremes in the GMA</a:t>
                      </a:r>
                    </a:p>
                    <a:p>
                      <a:pPr marL="369887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Engage stakeholders at different spatial levels within GMA to identify key decision pathways to enhance resiliency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5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96948"/>
            <a:ext cx="10786871" cy="1308295"/>
          </a:xfrm>
        </p:spPr>
        <p:txBody>
          <a:bodyPr>
            <a:normAutofit/>
          </a:bodyPr>
          <a:lstStyle/>
          <a:p>
            <a:r>
              <a:rPr lang="en-US" sz="3200" cap="none" dirty="0"/>
              <a:t>Component 4: A</a:t>
            </a:r>
            <a:r>
              <a:rPr lang="en-US" sz="3200" cap="none" dirty="0" smtClean="0"/>
              <a:t>daptation </a:t>
            </a:r>
            <a:r>
              <a:rPr lang="en-US" sz="3200" cap="none" dirty="0"/>
              <a:t>solutions for climate </a:t>
            </a:r>
            <a:r>
              <a:rPr lang="en-US" sz="3200" cap="none" dirty="0" smtClean="0"/>
              <a:t>extreme-related flooding </a:t>
            </a:r>
            <a:r>
              <a:rPr lang="en-US" sz="3200" cap="none" dirty="0"/>
              <a:t>in the </a:t>
            </a:r>
            <a:r>
              <a:rPr lang="en-US" sz="3200" cap="none" dirty="0" smtClean="0"/>
              <a:t>GMA</a:t>
            </a:r>
            <a:endParaRPr lang="en-GB" sz="32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44394"/>
            <a:ext cx="10786872" cy="45649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228128"/>
              </p:ext>
            </p:extLst>
          </p:nvPr>
        </p:nvGraphicFramePr>
        <p:xfrm>
          <a:off x="1024128" y="1533379"/>
          <a:ext cx="10525447" cy="403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035"/>
                <a:gridCol w="839841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Output 4.1: Tools to support suite of climate risk management solutions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SUI, Bangalore,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CGSD, Earth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Institute, New York,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IIT,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Delhi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887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Identify tools to enable spatial expression of risks from climate extremes across time scales to inform planning and designing climate risk adaptation solutions in the GMA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Output 4.2: Adaptation solutions for the GMA for climate extremes related flooding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CGSD, Earth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Institute, New York,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887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a suite of adaptation solutions for climate-extremes related flooding for the GMA, based on research and outputs from other project components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SUI, Bangalore,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CGSD, Earth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Institute, New York,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IIT,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Delhi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887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Engage key stakeholders in local government, the community and private sector, facilitated by relevant government agencies, to discuss, evaluate and improve upon the identified suite of solutions</a:t>
                      </a:r>
                    </a:p>
                    <a:p>
                      <a:pPr marL="369887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Finalize suite of adaptation solutions for climate extremes related flooding for the GMA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6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65126"/>
            <a:ext cx="5257799" cy="4040620"/>
          </a:xfrm>
        </p:spPr>
        <p:txBody>
          <a:bodyPr>
            <a:normAutofit/>
          </a:bodyPr>
          <a:lstStyle/>
          <a:p>
            <a:r>
              <a:rPr lang="en-GB" sz="50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URBAN PLANNING AND DEVELOPMENT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45549" y="1279239"/>
            <a:ext cx="914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ED7D31"/>
                </a:solidFill>
                <a:latin typeface="Impact" panose="020B0806030902050204" pitchFamily="34" charset="0"/>
              </a:rPr>
              <a:t>1</a:t>
            </a:r>
            <a:endParaRPr lang="en-GB" sz="9600" b="1" dirty="0">
              <a:solidFill>
                <a:srgbClr val="ED7D3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25494" cy="980537"/>
          </a:xfrm>
        </p:spPr>
        <p:txBody>
          <a:bodyPr>
            <a:normAutofit fontScale="90000"/>
          </a:bodyPr>
          <a:lstStyle/>
          <a:p>
            <a:r>
              <a:rPr lang="en-GB" cap="none" dirty="0" smtClean="0"/>
              <a:t>Mainstreaming Flood and Natural </a:t>
            </a:r>
            <a:r>
              <a:rPr lang="en-GB" cap="none" dirty="0"/>
              <a:t>D</a:t>
            </a:r>
            <a:r>
              <a:rPr lang="en-GB" cap="none" dirty="0" smtClean="0"/>
              <a:t>isaster </a:t>
            </a:r>
            <a:r>
              <a:rPr lang="en-GB" cap="none" dirty="0"/>
              <a:t>R</a:t>
            </a:r>
            <a:r>
              <a:rPr lang="en-GB" cap="none" dirty="0" smtClean="0"/>
              <a:t>isk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dirty="0">
                <a:latin typeface="Arial Narrow" panose="020B0606020202030204" pitchFamily="34" charset="0"/>
              </a:rPr>
              <a:t>Integrating disaster risk reduction into </a:t>
            </a:r>
            <a:r>
              <a:rPr lang="en-GB" b="1" dirty="0">
                <a:latin typeface="Arial Narrow" panose="020B0606020202030204" pitchFamily="34" charset="0"/>
              </a:rPr>
              <a:t>comprehensive master plan</a:t>
            </a:r>
            <a:r>
              <a:rPr lang="en-GB" dirty="0">
                <a:latin typeface="Arial Narrow" panose="020B0606020202030204" pitchFamily="34" charset="0"/>
              </a:rPr>
              <a:t> and other city level plans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dirty="0">
                <a:latin typeface="Arial Narrow" panose="020B0606020202030204" pitchFamily="34" charset="0"/>
              </a:rPr>
              <a:t>Flood and landslide </a:t>
            </a:r>
            <a:r>
              <a:rPr lang="en-GB" dirty="0" smtClean="0">
                <a:latin typeface="Arial Narrow" panose="020B0606020202030204" pitchFamily="34" charset="0"/>
              </a:rPr>
              <a:t>zoning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dirty="0">
                <a:latin typeface="Arial Narrow" panose="020B0606020202030204" pitchFamily="34" charset="0"/>
              </a:rPr>
              <a:t>Systematize evictions of encroachers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Narrow" panose="020B0606020202030204" pitchFamily="34" charset="0"/>
              </a:rPr>
              <a:t>Plan </a:t>
            </a:r>
            <a:r>
              <a:rPr lang="en-GB" dirty="0">
                <a:latin typeface="Arial Narrow" panose="020B0606020202030204" pitchFamily="34" charset="0"/>
              </a:rPr>
              <a:t>for increasing overall coping capacity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Arial Narrow" panose="020B0606020202030204" pitchFamily="34" charset="0"/>
              </a:rPr>
              <a:t>Consistently </a:t>
            </a:r>
            <a:r>
              <a:rPr lang="en-GB" b="1" dirty="0">
                <a:latin typeface="Arial Narrow" panose="020B0606020202030204" pitchFamily="34" charset="0"/>
              </a:rPr>
              <a:t>enforce </a:t>
            </a:r>
            <a:r>
              <a:rPr lang="en-GB" b="1" dirty="0" smtClean="0">
                <a:latin typeface="Arial Narrow" panose="020B0606020202030204" pitchFamily="34" charset="0"/>
              </a:rPr>
              <a:t>regulations- </a:t>
            </a:r>
            <a:r>
              <a:rPr lang="en-GB" dirty="0" smtClean="0">
                <a:latin typeface="Arial Narrow" panose="020B0606020202030204" pitchFamily="34" charset="0"/>
              </a:rPr>
              <a:t>Set </a:t>
            </a:r>
            <a:r>
              <a:rPr lang="en-GB" dirty="0">
                <a:latin typeface="Arial Narrow" panose="020B0606020202030204" pitchFamily="34" charset="0"/>
              </a:rPr>
              <a:t>clear guidelines and time table, </a:t>
            </a:r>
            <a:r>
              <a:rPr lang="en-GB" dirty="0" smtClean="0">
                <a:latin typeface="Arial Narrow" panose="020B0606020202030204" pitchFamily="34" charset="0"/>
              </a:rPr>
              <a:t>Standardize </a:t>
            </a:r>
            <a:r>
              <a:rPr lang="en-GB" dirty="0">
                <a:latin typeface="Arial Narrow" panose="020B0606020202030204" pitchFamily="34" charset="0"/>
              </a:rPr>
              <a:t>“no objection” certifications for hill cutting and for the “completion certification”, across </a:t>
            </a:r>
            <a:r>
              <a:rPr lang="en-GB" dirty="0" smtClean="0">
                <a:latin typeface="Arial Narrow" panose="020B0606020202030204" pitchFamily="34" charset="0"/>
              </a:rPr>
              <a:t>all agencies. </a:t>
            </a:r>
            <a:r>
              <a:rPr lang="en-GB" b="1" dirty="0" smtClean="0">
                <a:latin typeface="Arial Narrow" panose="020B0606020202030204" pitchFamily="34" charset="0"/>
              </a:rPr>
              <a:t>‘Right Wrong Campaign</a:t>
            </a:r>
            <a:r>
              <a:rPr lang="en-GB" dirty="0" smtClean="0">
                <a:latin typeface="Arial Narrow" panose="020B0606020202030204" pitchFamily="34" charset="0"/>
              </a:rPr>
              <a:t>’ – on Hill area development, for example. </a:t>
            </a:r>
            <a:endParaRPr lang="en-GB" dirty="0">
              <a:latin typeface="Arial Narrow" panose="020B0606020202030204" pitchFamily="34" charset="0"/>
            </a:endParaRP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b="1" dirty="0">
                <a:latin typeface="Arial Narrow" panose="020B0606020202030204" pitchFamily="34" charset="0"/>
              </a:rPr>
              <a:t>Increase low‐income housing and land allocation for residential uses in Comprehensive </a:t>
            </a:r>
            <a:r>
              <a:rPr lang="en-GB" b="1" dirty="0" smtClean="0">
                <a:latin typeface="Arial Narrow" panose="020B0606020202030204" pitchFamily="34" charset="0"/>
              </a:rPr>
              <a:t>Masterplan</a:t>
            </a:r>
            <a:r>
              <a:rPr lang="en-GB" dirty="0">
                <a:latin typeface="Arial Narrow" panose="020B0606020202030204" pitchFamily="34" charset="0"/>
              </a:rPr>
              <a:t>:</a:t>
            </a:r>
            <a:r>
              <a:rPr lang="en-GB" dirty="0" smtClean="0">
                <a:latin typeface="Arial Narrow" panose="020B0606020202030204" pitchFamily="34" charset="0"/>
              </a:rPr>
              <a:t> </a:t>
            </a:r>
            <a:r>
              <a:rPr lang="en-GB" dirty="0">
                <a:latin typeface="Arial Narrow" panose="020B0606020202030204" pitchFamily="34" charset="0"/>
              </a:rPr>
              <a:t>enhanced number of affordable housing for lower income families </a:t>
            </a:r>
            <a:r>
              <a:rPr lang="en-GB" dirty="0" smtClean="0">
                <a:latin typeface="Arial Narrow" panose="020B0606020202030204" pitchFamily="34" charset="0"/>
              </a:rPr>
              <a:t>and </a:t>
            </a:r>
            <a:r>
              <a:rPr lang="en-GB" dirty="0">
                <a:latin typeface="Arial Narrow" panose="020B0606020202030204" pitchFamily="34" charset="0"/>
              </a:rPr>
              <a:t>Implement plan for three “New Towns” and for enhancing density of existing residential areas in new Master </a:t>
            </a:r>
            <a:r>
              <a:rPr lang="en-GB" dirty="0" smtClean="0">
                <a:latin typeface="Arial Narrow" panose="020B0606020202030204" pitchFamily="34" charset="0"/>
              </a:rPr>
              <a:t>Plan</a:t>
            </a:r>
            <a:endParaRPr lang="en-GB" dirty="0">
              <a:latin typeface="Arial Narrow" panose="020B0606020202030204" pitchFamily="34" charset="0"/>
            </a:endParaRPr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45286" y="6295571"/>
            <a:ext cx="350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Urban Planning &amp; Development 1/5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484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Statutory Measures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Narrow" panose="020B0606020202030204" pitchFamily="34" charset="0"/>
              </a:rPr>
              <a:t>Rules </a:t>
            </a:r>
            <a:r>
              <a:rPr lang="en-GB" dirty="0">
                <a:latin typeface="Arial Narrow" panose="020B0606020202030204" pitchFamily="34" charset="0"/>
              </a:rPr>
              <a:t>for Water bodies Conservation Act </a:t>
            </a:r>
            <a:r>
              <a:rPr lang="en-GB" dirty="0" smtClean="0">
                <a:latin typeface="Arial Narrow" panose="020B0606020202030204" pitchFamily="34" charset="0"/>
              </a:rPr>
              <a:t>to </a:t>
            </a:r>
            <a:r>
              <a:rPr lang="en-GB" dirty="0">
                <a:latin typeface="Arial Narrow" panose="020B0606020202030204" pitchFamily="34" charset="0"/>
              </a:rPr>
              <a:t>be formulated and implemented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Narrow" panose="020B0606020202030204" pitchFamily="34" charset="0"/>
              </a:rPr>
              <a:t>Rules </a:t>
            </a:r>
            <a:r>
              <a:rPr lang="en-GB" dirty="0">
                <a:latin typeface="Arial Narrow" panose="020B0606020202030204" pitchFamily="34" charset="0"/>
              </a:rPr>
              <a:t>for Hill and Forest Conservation Act </a:t>
            </a:r>
            <a:r>
              <a:rPr lang="en-GB" dirty="0" smtClean="0">
                <a:latin typeface="Arial Narrow" panose="020B0606020202030204" pitchFamily="34" charset="0"/>
              </a:rPr>
              <a:t>to </a:t>
            </a:r>
            <a:r>
              <a:rPr lang="en-GB" dirty="0">
                <a:latin typeface="Arial Narrow" panose="020B0606020202030204" pitchFamily="34" charset="0"/>
              </a:rPr>
              <a:t>be formulated and implemented 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Narrow" panose="020B0606020202030204" pitchFamily="34" charset="0"/>
              </a:rPr>
              <a:t>Flood </a:t>
            </a:r>
            <a:r>
              <a:rPr lang="en-GB" dirty="0">
                <a:latin typeface="Arial Narrow" panose="020B0606020202030204" pitchFamily="34" charset="0"/>
              </a:rPr>
              <a:t>risk areas and flood protections </a:t>
            </a:r>
            <a:r>
              <a:rPr lang="en-GB" dirty="0" smtClean="0">
                <a:latin typeface="Arial Narrow" panose="020B0606020202030204" pitchFamily="34" charset="0"/>
              </a:rPr>
              <a:t>to </a:t>
            </a:r>
            <a:r>
              <a:rPr lang="en-GB" dirty="0">
                <a:latin typeface="Arial Narrow" panose="020B0606020202030204" pitchFamily="34" charset="0"/>
              </a:rPr>
              <a:t>be integrated into the recent Building </a:t>
            </a:r>
            <a:r>
              <a:rPr lang="en-GB" dirty="0" smtClean="0">
                <a:latin typeface="Arial Narrow" panose="020B0606020202030204" pitchFamily="34" charset="0"/>
              </a:rPr>
              <a:t>Bye-laws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Development </a:t>
            </a:r>
            <a:r>
              <a:rPr lang="en-US" dirty="0">
                <a:latin typeface="Arial Narrow" panose="020B0606020202030204" pitchFamily="34" charset="0"/>
              </a:rPr>
              <a:t>control regulations incorporating resilient building design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45286" y="6295571"/>
            <a:ext cx="344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Urban Planning &amp; Development 2/5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651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Infrastructure and Services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Roads and T</a:t>
            </a:r>
            <a:r>
              <a:rPr lang="en-GB" sz="2800" dirty="0" smtClean="0"/>
              <a:t>ransport</a:t>
            </a:r>
          </a:p>
          <a:p>
            <a:pPr marL="365125"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 Narrow" panose="020B0606020202030204" pitchFamily="34" charset="0"/>
              </a:rPr>
              <a:t>Assessing, rationalizing, and modifying all road levels to allow water to flow down. Road levels need to be matched to other road/drain levels and also to the levels of the houses in the area as many road levels are higher than the house level</a:t>
            </a:r>
          </a:p>
          <a:p>
            <a:pPr marL="365125"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 Narrow" panose="020B0606020202030204" pitchFamily="34" charset="0"/>
              </a:rPr>
              <a:t>Identify </a:t>
            </a:r>
            <a:r>
              <a:rPr lang="en-GB" dirty="0" smtClean="0">
                <a:latin typeface="Arial Narrow" panose="020B0606020202030204" pitchFamily="34" charset="0"/>
              </a:rPr>
              <a:t>roads and bridges </a:t>
            </a:r>
            <a:r>
              <a:rPr lang="en-GB" dirty="0">
                <a:latin typeface="Arial Narrow" panose="020B0606020202030204" pitchFamily="34" charset="0"/>
              </a:rPr>
              <a:t>that get frequently flooded and mark alternative routes and put boats in place to prevent traffic chaos</a:t>
            </a:r>
          </a:p>
          <a:p>
            <a:pPr marL="365125"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Evacuation </a:t>
            </a:r>
            <a:r>
              <a:rPr lang="en-US" dirty="0" smtClean="0">
                <a:latin typeface="Arial Narrow" panose="020B0606020202030204" pitchFamily="34" charset="0"/>
              </a:rPr>
              <a:t>plans formulated with community participation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en-GB" sz="2800" dirty="0"/>
              <a:t>Drains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Narrow" panose="020B0606020202030204" pitchFamily="34" charset="0"/>
              </a:rPr>
              <a:t>Cleaning, De-silting, Installing </a:t>
            </a:r>
            <a:r>
              <a:rPr lang="en-GB" dirty="0">
                <a:latin typeface="Arial Narrow" panose="020B0606020202030204" pitchFamily="34" charset="0"/>
              </a:rPr>
              <a:t>silt </a:t>
            </a:r>
            <a:r>
              <a:rPr lang="en-GB" dirty="0" smtClean="0">
                <a:latin typeface="Arial Narrow" panose="020B0606020202030204" pitchFamily="34" charset="0"/>
              </a:rPr>
              <a:t>traps and providing drain covers</a:t>
            </a:r>
            <a:endParaRPr lang="en-GB" dirty="0">
              <a:latin typeface="Arial Narrow" panose="020B0606020202030204" pitchFamily="34" charset="0"/>
            </a:endParaRP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Narrow" panose="020B0606020202030204" pitchFamily="34" charset="0"/>
              </a:rPr>
              <a:t>Identify </a:t>
            </a:r>
            <a:r>
              <a:rPr lang="en-GB" dirty="0">
                <a:latin typeface="Arial Narrow" panose="020B0606020202030204" pitchFamily="34" charset="0"/>
              </a:rPr>
              <a:t>and remove culverts and blockages on drains and streams</a:t>
            </a:r>
          </a:p>
          <a:p>
            <a:endParaRPr lang="en-GB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8545286" y="6295571"/>
            <a:ext cx="344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Urban Planning &amp; Development 3/5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82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Infrastructure and Services </a:t>
            </a:r>
            <a:r>
              <a:rPr lang="en-GB" sz="3200" cap="none" dirty="0" smtClean="0"/>
              <a:t>(continued)</a:t>
            </a:r>
            <a:endParaRPr lang="en-GB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356360"/>
            <a:ext cx="10786872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3000" dirty="0"/>
              <a:t>Water supply</a:t>
            </a:r>
          </a:p>
          <a:p>
            <a:pPr marL="365125" lvl="1" indent="-36512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 panose="020B0606020202030204" pitchFamily="34" charset="0"/>
              </a:rPr>
              <a:t>Investigate potential flashpoints where sewage, flood water, and treated water </a:t>
            </a:r>
            <a:r>
              <a:rPr lang="en-GB" sz="2400" dirty="0" smtClean="0">
                <a:latin typeface="Arial Narrow" panose="020B0606020202030204" pitchFamily="34" charset="0"/>
              </a:rPr>
              <a:t>get </a:t>
            </a:r>
            <a:r>
              <a:rPr lang="en-GB" sz="2400" dirty="0">
                <a:latin typeface="Arial Narrow" panose="020B0606020202030204" pitchFamily="34" charset="0"/>
              </a:rPr>
              <a:t>mixed</a:t>
            </a:r>
          </a:p>
          <a:p>
            <a:pPr marL="365125" lvl="1" indent="-36512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 panose="020B0606020202030204" pitchFamily="34" charset="0"/>
              </a:rPr>
              <a:t>A</a:t>
            </a:r>
            <a:r>
              <a:rPr lang="en-GB" sz="2400" dirty="0" smtClean="0">
                <a:latin typeface="Arial Narrow" panose="020B0606020202030204" pitchFamily="34" charset="0"/>
              </a:rPr>
              <a:t>lternate </a:t>
            </a:r>
            <a:r>
              <a:rPr lang="en-GB" sz="2400" dirty="0">
                <a:latin typeface="Arial Narrow" panose="020B0606020202030204" pitchFamily="34" charset="0"/>
              </a:rPr>
              <a:t>water </a:t>
            </a:r>
            <a:r>
              <a:rPr lang="en-GB" sz="2400" dirty="0" smtClean="0">
                <a:latin typeface="Arial Narrow" panose="020B0606020202030204" pitchFamily="34" charset="0"/>
              </a:rPr>
              <a:t>supply </a:t>
            </a:r>
            <a:r>
              <a:rPr lang="en-GB" sz="2400" dirty="0">
                <a:latin typeface="Arial Narrow" panose="020B0606020202030204" pitchFamily="34" charset="0"/>
              </a:rPr>
              <a:t>for flood prone areas</a:t>
            </a:r>
          </a:p>
          <a:p>
            <a:pPr>
              <a:lnSpc>
                <a:spcPct val="110000"/>
              </a:lnSpc>
            </a:pPr>
            <a:r>
              <a:rPr lang="en-GB" sz="3000" dirty="0"/>
              <a:t>Sewage and Solid Waste</a:t>
            </a:r>
          </a:p>
          <a:p>
            <a:pPr marL="365125" lvl="1" indent="-36512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Build neighborhood solid waste collection areas on higher ground and garbage dumping ground outside city on higher ground with impervious bed to prevent contamination of ground water</a:t>
            </a:r>
          </a:p>
          <a:p>
            <a:pPr marL="365125" lvl="1" indent="-36512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 panose="020B0606020202030204" pitchFamily="34" charset="0"/>
              </a:rPr>
              <a:t>Comprehensive Solid Waste Management </a:t>
            </a:r>
            <a:r>
              <a:rPr lang="en-GB" sz="2400" dirty="0" smtClean="0">
                <a:latin typeface="Arial Narrow" panose="020B0606020202030204" pitchFamily="34" charset="0"/>
              </a:rPr>
              <a:t>Plan</a:t>
            </a:r>
            <a:endParaRPr lang="en-GB" sz="2400" dirty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3100" dirty="0"/>
              <a:t>Power</a:t>
            </a:r>
          </a:p>
          <a:p>
            <a:pPr marL="365125"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 panose="020B0606020202030204" pitchFamily="34" charset="0"/>
              </a:rPr>
              <a:t>Re-locate main transformers on higher ground</a:t>
            </a:r>
          </a:p>
          <a:p>
            <a:pPr marL="365125" indent="-36512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 panose="020B0606020202030204" pitchFamily="34" charset="0"/>
              </a:rPr>
              <a:t>In </a:t>
            </a:r>
            <a:r>
              <a:rPr lang="en-GB" sz="2400" dirty="0" smtClean="0">
                <a:latin typeface="Arial Narrow" panose="020B0606020202030204" pitchFamily="34" charset="0"/>
              </a:rPr>
              <a:t>neighbourhoods </a:t>
            </a:r>
            <a:r>
              <a:rPr lang="en-GB" sz="2400" dirty="0">
                <a:latin typeface="Arial Narrow" panose="020B0606020202030204" pitchFamily="34" charset="0"/>
              </a:rPr>
              <a:t>that get frequently flooded, install solar </a:t>
            </a:r>
            <a:r>
              <a:rPr lang="en-GB" sz="2400" dirty="0" smtClean="0">
                <a:latin typeface="Arial Narrow" panose="020B0606020202030204" pitchFamily="34" charset="0"/>
              </a:rPr>
              <a:t>power as back up for </a:t>
            </a:r>
            <a:r>
              <a:rPr lang="en-GB" sz="2400" dirty="0">
                <a:latin typeface="Arial Narrow" panose="020B0606020202030204" pitchFamily="34" charset="0"/>
              </a:rPr>
              <a:t>generators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45286" y="6295571"/>
            <a:ext cx="344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Urban Planning &amp; Development 4/5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071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793279"/>
              </p:ext>
            </p:extLst>
          </p:nvPr>
        </p:nvGraphicFramePr>
        <p:xfrm>
          <a:off x="932498" y="1308920"/>
          <a:ext cx="10787062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3531"/>
                <a:gridCol w="53935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Short Term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Long Term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Urban Planning and Development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>
                          <a:latin typeface="+mn-lt"/>
                        </a:rPr>
                        <a:t>Flood and landslide zoning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Systematize evictions of encroachers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Rules for Water bodies Conservation Act and Hill and Forest Conservation Act need to be formulated and implemented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Flood risk areas and flood protections need to be integrated into the recent Building Bye-laws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Relief,</a:t>
                      </a:r>
                      <a:r>
                        <a:rPr lang="en-US" baseline="0" dirty="0" smtClean="0">
                          <a:latin typeface="+mn-lt"/>
                        </a:rPr>
                        <a:t> rescue and evacuation plan for the city</a:t>
                      </a:r>
                      <a:endParaRPr lang="en-GB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Urban Planning and Development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Integrating disaster risk reduction into comprehensive master plan and other city level plans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Integrating disaster risks into Land­‐use planning and large scale urban projects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low‐income housing and land allocation for residential uses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Development control regulations incorporating resilient building design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 disaster risks for key infrastructure and assets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Neighbourhood level waste collection system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Systematic cleaning, desilting and repairs of drains</a:t>
                      </a:r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Road Levels and Drainage Design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Comprehensive Solid Waste Management Plan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45286" y="6295571"/>
            <a:ext cx="344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Urban Planning &amp; Development 5/5</a:t>
            </a:r>
            <a:endParaRPr lang="en-US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128" y="316518"/>
            <a:ext cx="10786871" cy="916206"/>
          </a:xfrm>
        </p:spPr>
        <p:txBody>
          <a:bodyPr>
            <a:normAutofit/>
          </a:bodyPr>
          <a:lstStyle/>
          <a:p>
            <a:r>
              <a:rPr lang="en-GB" cap="none" dirty="0" smtClean="0"/>
              <a:t>Infrastructure and Services</a:t>
            </a:r>
            <a:endParaRPr lang="en-GB" sz="3200" cap="none" dirty="0"/>
          </a:p>
        </p:txBody>
      </p:sp>
    </p:spTree>
    <p:extLst>
      <p:ext uri="{BB962C8B-B14F-4D97-AF65-F5344CB8AC3E}">
        <p14:creationId xmlns:p14="http://schemas.microsoft.com/office/powerpoint/2010/main" val="20396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65126"/>
            <a:ext cx="5966564" cy="4040620"/>
          </a:xfrm>
        </p:spPr>
        <p:txBody>
          <a:bodyPr>
            <a:normAutofit/>
          </a:bodyPr>
          <a:lstStyle/>
          <a:p>
            <a:r>
              <a:rPr lang="en-GB" sz="45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NATURAL RESOURCES (HILLS AND WATER BODIES)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45549" y="1279239"/>
            <a:ext cx="914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D7D31"/>
                </a:solidFill>
                <a:latin typeface="Impact" panose="020B0806030902050204" pitchFamily="34" charset="0"/>
              </a:rPr>
              <a:t>2</a:t>
            </a:r>
            <a:endParaRPr lang="en-GB" sz="9600" b="1" dirty="0">
              <a:solidFill>
                <a:srgbClr val="ED7D3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2317</Words>
  <Application>Microsoft Office PowerPoint</Application>
  <PresentationFormat>Custom</PresentationFormat>
  <Paragraphs>275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1_Office Theme</vt:lpstr>
      <vt:lpstr>Integral</vt:lpstr>
      <vt:lpstr>DISASTER RISK REDUCTION INCLUDING CLIMATE CHANGE ADAPTATION  OF GUWAHATI IN CONTEXT OF DYNAMIC GROWTH</vt:lpstr>
      <vt:lpstr>Project Recommendations (Key Areas)</vt:lpstr>
      <vt:lpstr>URBAN PLANNING AND DEVELOPMENT </vt:lpstr>
      <vt:lpstr>Mainstreaming Flood and Natural Disaster Risk</vt:lpstr>
      <vt:lpstr>Statutory Measures</vt:lpstr>
      <vt:lpstr>Infrastructure and Services</vt:lpstr>
      <vt:lpstr>Infrastructure and Services (continued)</vt:lpstr>
      <vt:lpstr>Infrastructure and Services</vt:lpstr>
      <vt:lpstr>NATURAL RESOURCES (HILLS AND WATER BODIES) </vt:lpstr>
      <vt:lpstr>Protection of Water Bodies</vt:lpstr>
      <vt:lpstr>Forests and Hills</vt:lpstr>
      <vt:lpstr>Hills and water Bodies</vt:lpstr>
      <vt:lpstr>NATURAL AND ARTIFICIAL DRAINAGE </vt:lpstr>
      <vt:lpstr>Artificial Drainage</vt:lpstr>
      <vt:lpstr>Natural Drainage</vt:lpstr>
      <vt:lpstr>Natural &amp; Artificial Drainage</vt:lpstr>
      <vt:lpstr>DATA, INFORMATION AND DECISIONS </vt:lpstr>
      <vt:lpstr>Data, Information and Decision Support: Systems are key</vt:lpstr>
      <vt:lpstr>Data, Information and Decision Support</vt:lpstr>
      <vt:lpstr>COMMUNITY AND INSTITUTIOns</vt:lpstr>
      <vt:lpstr>Awareness and Capacity Building: ‘Community’ is key</vt:lpstr>
      <vt:lpstr>Institutions</vt:lpstr>
      <vt:lpstr>Communities and Institutions</vt:lpstr>
      <vt:lpstr>Project PARTNERSHIP effort</vt:lpstr>
      <vt:lpstr>Close collaboration with</vt:lpstr>
      <vt:lpstr>Component1: Identification of key features of local climate and its projections for the GMA</vt:lpstr>
      <vt:lpstr>Component 2: Mapping vulnerabilities to climate extremes, and assessing future risks based on past trends</vt:lpstr>
      <vt:lpstr>Component 3: Mapping of key stakeholder institutions and their actions in the GMA, identifying key decisions</vt:lpstr>
      <vt:lpstr>Component 4: Adaptation solutions for climate extreme-related flooding in the GMA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amit chanchal</dc:creator>
  <cp:lastModifiedBy>Nandita Hazarika</cp:lastModifiedBy>
  <cp:revision>52</cp:revision>
  <dcterms:created xsi:type="dcterms:W3CDTF">2016-02-03T10:53:49Z</dcterms:created>
  <dcterms:modified xsi:type="dcterms:W3CDTF">2016-02-10T07:37:33Z</dcterms:modified>
</cp:coreProperties>
</file>